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58"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43" d="100"/>
          <a:sy n="43" d="100"/>
        </p:scale>
        <p:origin x="-13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03.12.2017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03.12.2017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03.12.2017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10">
        <p14:glitter pattern="hexagon"/>
      </p:transition>
    </mc:Choice>
    <mc:Fallback xmlns="">
      <p:transition>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Я против курения!</a:t>
            </a:r>
            <a:endParaRPr lang="ru-RU" dirty="0"/>
          </a:p>
        </p:txBody>
      </p:sp>
      <p:sp>
        <p:nvSpPr>
          <p:cNvPr id="6" name="TextBox 5"/>
          <p:cNvSpPr txBox="1"/>
          <p:nvPr/>
        </p:nvSpPr>
        <p:spPr>
          <a:xfrm>
            <a:off x="899592" y="4952560"/>
            <a:ext cx="7632848" cy="1200329"/>
          </a:xfrm>
          <a:prstGeom prst="rect">
            <a:avLst/>
          </a:prstGeom>
          <a:noFill/>
        </p:spPr>
        <p:txBody>
          <a:bodyPr wrap="square" rtlCol="0">
            <a:spAutoFit/>
          </a:bodyPr>
          <a:lstStyle/>
          <a:p>
            <a:pPr algn="ctr"/>
            <a:r>
              <a:rPr lang="ru-RU" dirty="0" smtClean="0"/>
              <a:t>МБУДО УЦ</a:t>
            </a:r>
            <a:r>
              <a:rPr lang="ru-RU" dirty="0" smtClean="0"/>
              <a:t/>
            </a:r>
            <a:br>
              <a:rPr lang="ru-RU" dirty="0" smtClean="0"/>
            </a:br>
            <a:r>
              <a:rPr lang="ru-RU" dirty="0" smtClean="0"/>
              <a:t> </a:t>
            </a:r>
            <a:r>
              <a:rPr lang="ru-RU" dirty="0" err="1" smtClean="0"/>
              <a:t>Забабурина</a:t>
            </a:r>
            <a:r>
              <a:rPr lang="ru-RU" dirty="0" smtClean="0"/>
              <a:t> Юлия Андреевна</a:t>
            </a:r>
          </a:p>
          <a:p>
            <a:pPr algn="ctr"/>
            <a:r>
              <a:rPr lang="ru-RU" dirty="0" smtClean="0"/>
              <a:t> </a:t>
            </a:r>
            <a:r>
              <a:rPr lang="ru-RU" dirty="0" smtClean="0"/>
              <a:t>11 </a:t>
            </a:r>
            <a:r>
              <a:rPr lang="ru-RU" dirty="0" smtClean="0"/>
              <a:t>лет, специальность «Занимательный компьютер», группа ЗК-13,  </a:t>
            </a:r>
            <a:r>
              <a:rPr lang="ru-RU" dirty="0" smtClean="0"/>
              <a:t>5 Класс</a:t>
            </a:r>
          </a:p>
          <a:p>
            <a:pPr algn="ctr"/>
            <a:r>
              <a:rPr lang="ru-RU" dirty="0" smtClean="0"/>
              <a:t> </a:t>
            </a:r>
            <a:r>
              <a:rPr lang="ru-RU" dirty="0" smtClean="0"/>
              <a:t>Педагог-Рязанцева Галина Сергеевна</a:t>
            </a:r>
            <a:endParaRPr lang="ru-RU" dirty="0"/>
          </a:p>
        </p:txBody>
      </p:sp>
      <p:sp>
        <p:nvSpPr>
          <p:cNvPr id="3" name="Подзаголовок 2"/>
          <p:cNvSpPr>
            <a:spLocks noGrp="1"/>
          </p:cNvSpPr>
          <p:nvPr>
            <p:ph type="subTitle" idx="1"/>
          </p:nvPr>
        </p:nvSpPr>
        <p:spPr>
          <a:xfrm>
            <a:off x="1325880" y="3717032"/>
            <a:ext cx="6486480" cy="864096"/>
          </a:xfrm>
        </p:spPr>
        <p:txBody>
          <a:bodyPr/>
          <a:lstStyle/>
          <a:p>
            <a:r>
              <a:rPr lang="ru-RU" dirty="0" smtClean="0"/>
              <a:t>Приятного просмотра!</a:t>
            </a:r>
            <a:endParaRPr lang="ru-RU" dirty="0"/>
          </a:p>
        </p:txBody>
      </p:sp>
    </p:spTree>
    <p:extLst>
      <p:ext uri="{BB962C8B-B14F-4D97-AF65-F5344CB8AC3E}">
        <p14:creationId xmlns:p14="http://schemas.microsoft.com/office/powerpoint/2010/main" val="24690012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1556792"/>
            <a:ext cx="3456384" cy="1224136"/>
          </a:xfrm>
        </p:spPr>
        <p:txBody>
          <a:bodyPr/>
          <a:lstStyle/>
          <a:p>
            <a:r>
              <a:rPr lang="ru-RU" dirty="0" smtClean="0"/>
              <a:t>Курить здоровью-                    вредить!!!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970" y="188640"/>
            <a:ext cx="5643929" cy="645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9000"/>
            <a:ext cx="3528392" cy="2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4941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 presetClass="entr" presetSubtype="4" fill="hold" nodeType="afterEffect">
                                  <p:stCondLst>
                                    <p:cond delay="50"/>
                                  </p:stCondLst>
                                  <p:childTnLst>
                                    <p:set>
                                      <p:cBhvr>
                                        <p:cTn id="13" dur="1" fill="hold">
                                          <p:stCondLst>
                                            <p:cond delay="0"/>
                                          </p:stCondLst>
                                        </p:cTn>
                                        <p:tgtEl>
                                          <p:spTgt spid="1027"/>
                                        </p:tgtEl>
                                        <p:attrNameLst>
                                          <p:attrName>style.visibility</p:attrName>
                                        </p:attrNameLst>
                                      </p:cBhvr>
                                      <p:to>
                                        <p:strVal val="visible"/>
                                      </p:to>
                                    </p:set>
                                    <p:anim calcmode="lin" valueType="num">
                                      <p:cBhvr additive="base">
                                        <p:cTn id="14" dur="50" fill="hold"/>
                                        <p:tgtEl>
                                          <p:spTgt spid="1027"/>
                                        </p:tgtEl>
                                        <p:attrNameLst>
                                          <p:attrName>ppt_x</p:attrName>
                                        </p:attrNameLst>
                                      </p:cBhvr>
                                      <p:tavLst>
                                        <p:tav tm="0">
                                          <p:val>
                                            <p:strVal val="#ppt_x"/>
                                          </p:val>
                                        </p:tav>
                                        <p:tav tm="100000">
                                          <p:val>
                                            <p:strVal val="#ppt_x"/>
                                          </p:val>
                                        </p:tav>
                                      </p:tavLst>
                                    </p:anim>
                                    <p:anim calcmode="lin" valueType="num">
                                      <p:cBhvr additive="base">
                                        <p:cTn id="15" dur="5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157136" y="129360"/>
            <a:ext cx="4673680" cy="6728640"/>
          </a:xfrm>
        </p:spPr>
        <p:txBody>
          <a:bodyPr>
            <a:noAutofit/>
          </a:bodyPr>
          <a:lstStyle/>
          <a:p>
            <a:r>
              <a:rPr lang="ru-RU" sz="1200" dirty="0">
                <a:solidFill>
                  <a:schemeClr val="tx1"/>
                </a:solidFill>
              </a:rPr>
              <a:t>Поче</a:t>
            </a:r>
            <a:r>
              <a:rPr lang="ru-RU" sz="1200" b="1" dirty="0">
                <a:solidFill>
                  <a:schemeClr val="tx1"/>
                </a:solidFill>
              </a:rPr>
              <a:t>му вредно курить</a:t>
            </a:r>
          </a:p>
          <a:p>
            <a:endParaRPr lang="ru-RU" sz="1200" b="1" dirty="0">
              <a:solidFill>
                <a:schemeClr val="tx1"/>
              </a:solidFill>
            </a:endParaRPr>
          </a:p>
          <a:p>
            <a:r>
              <a:rPr lang="ru-RU" sz="1200" b="1" dirty="0">
                <a:solidFill>
                  <a:schemeClr val="tx1"/>
                </a:solidFill>
              </a:rPr>
              <a:t>Сегодня на улицах чуть ли не на каждом шагу можно увидеть рекламу самых различных сигарет. Почти все известные киногерои курят. Они делают это так красиво, что невольно хочется подражать их жестам и манерам.</a:t>
            </a:r>
          </a:p>
          <a:p>
            <a:endParaRPr lang="ru-RU" sz="1200" b="1" dirty="0">
              <a:solidFill>
                <a:schemeClr val="tx1"/>
              </a:solidFill>
            </a:endParaRPr>
          </a:p>
          <a:p>
            <a:r>
              <a:rPr lang="ru-RU" sz="1200" b="1" dirty="0">
                <a:solidFill>
                  <a:schemeClr val="tx1"/>
                </a:solidFill>
              </a:rPr>
              <a:t>Но в последнее время не только учёные и врачи различных стран, но и многие авторитетные международные организации забили тревогу и решительно встали на борьбу с курением. Почему?</a:t>
            </a:r>
          </a:p>
          <a:p>
            <a:endParaRPr lang="ru-RU" sz="1200" b="1" dirty="0">
              <a:solidFill>
                <a:schemeClr val="tx1"/>
              </a:solidFill>
            </a:endParaRPr>
          </a:p>
          <a:p>
            <a:r>
              <a:rPr lang="ru-RU" sz="1200" b="1" dirty="0">
                <a:solidFill>
                  <a:schemeClr val="tx1"/>
                </a:solidFill>
              </a:rPr>
              <a:t>Оказывается, курение ежегодно ухудшает здоровье тысяч людей. Даже некурящий человек, длительное время находящийся в накуренном помещении, может испытывать чувство лёгкой интоксикации (отравления): у него возникает головная боль, тошнота, недомогание. Вот почему, заботясь о здоровье людей, закон запрещает курение в общественных местах. А если взглянуть только на некоторые факты, станет понятно, насколько опасно курение для здоровья людей.</a:t>
            </a:r>
          </a:p>
          <a:p>
            <a:endParaRPr lang="ru-RU" sz="1200" b="1" dirty="0">
              <a:solidFill>
                <a:schemeClr val="tx1"/>
              </a:solidFill>
            </a:endParaRPr>
          </a:p>
          <a:p>
            <a:r>
              <a:rPr lang="ru-RU" sz="1200" b="1" dirty="0">
                <a:solidFill>
                  <a:schemeClr val="tx1"/>
                </a:solidFill>
              </a:rPr>
              <a:t>• Курильщики в 15 раз чаще болеют различными заболеваниями сердца.</a:t>
            </a:r>
          </a:p>
          <a:p>
            <a:endParaRPr lang="ru-RU" sz="1200" b="1" dirty="0">
              <a:solidFill>
                <a:schemeClr val="tx1"/>
              </a:solidFill>
            </a:endParaRPr>
          </a:p>
          <a:p>
            <a:r>
              <a:rPr lang="ru-RU" sz="1200" b="1" dirty="0">
                <a:solidFill>
                  <a:schemeClr val="tx1"/>
                </a:solidFill>
              </a:rPr>
              <a:t>• Табак является причиной 95 % случаев возникновения рака лёгких.</a:t>
            </a:r>
          </a:p>
          <a:p>
            <a:endParaRPr lang="ru-RU" sz="1200" b="1" dirty="0">
              <a:solidFill>
                <a:schemeClr val="tx1"/>
              </a:solidFill>
            </a:endParaRPr>
          </a:p>
          <a:p>
            <a:r>
              <a:rPr lang="ru-RU" sz="1200" b="1" dirty="0">
                <a:solidFill>
                  <a:schemeClr val="tx1"/>
                </a:solidFill>
              </a:rPr>
              <a:t>• Каждые 4 минуты в нашей стране умирает человек, смерть которого вызвана курением.</a:t>
            </a:r>
          </a:p>
          <a:p>
            <a:endParaRPr lang="ru-RU" sz="1200" b="1" dirty="0">
              <a:solidFill>
                <a:schemeClr val="tx1"/>
              </a:solidFill>
            </a:endParaRPr>
          </a:p>
          <a:p>
            <a:r>
              <a:rPr lang="ru-RU" sz="1200" b="1" dirty="0">
                <a:solidFill>
                  <a:schemeClr val="tx1"/>
                </a:solidFill>
              </a:rPr>
              <a:t>В табаке содержится один из сильнейших растительных ядов — никотин. Ядовитость никотина испытал каждый, кто хоть раз закурил сигарету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20736"/>
            <a:ext cx="3744416" cy="39330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0837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down)">
                                      <p:cBhvr>
                                        <p:cTn id="48" dur="580">
                                          <p:stCondLst>
                                            <p:cond delay="0"/>
                                          </p:stCondLst>
                                        </p:cTn>
                                        <p:tgtEl>
                                          <p:spTgt spid="3">
                                            <p:txEl>
                                              <p:pRg st="4" end="4"/>
                                            </p:txEl>
                                          </p:spTgt>
                                        </p:tgtEl>
                                      </p:cBhvr>
                                    </p:animEffect>
                                    <p:anim calcmode="lin" valueType="num">
                                      <p:cBhvr>
                                        <p:cTn id="4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4" end="4"/>
                                            </p:txEl>
                                          </p:spTgt>
                                        </p:tgtEl>
                                      </p:cBhvr>
                                      <p:to x="100000" y="60000"/>
                                    </p:animScale>
                                    <p:animScale>
                                      <p:cBhvr>
                                        <p:cTn id="55" dur="166" decel="50000">
                                          <p:stCondLst>
                                            <p:cond delay="676"/>
                                          </p:stCondLst>
                                        </p:cTn>
                                        <p:tgtEl>
                                          <p:spTgt spid="3">
                                            <p:txEl>
                                              <p:pRg st="4" end="4"/>
                                            </p:txEl>
                                          </p:spTgt>
                                        </p:tgtEl>
                                      </p:cBhvr>
                                      <p:to x="100000" y="100000"/>
                                    </p:animScale>
                                    <p:animScale>
                                      <p:cBhvr>
                                        <p:cTn id="56" dur="26">
                                          <p:stCondLst>
                                            <p:cond delay="1312"/>
                                          </p:stCondLst>
                                        </p:cTn>
                                        <p:tgtEl>
                                          <p:spTgt spid="3">
                                            <p:txEl>
                                              <p:pRg st="4" end="4"/>
                                            </p:txEl>
                                          </p:spTgt>
                                        </p:tgtEl>
                                      </p:cBhvr>
                                      <p:to x="100000" y="80000"/>
                                    </p:animScale>
                                    <p:animScale>
                                      <p:cBhvr>
                                        <p:cTn id="57" dur="166" decel="50000">
                                          <p:stCondLst>
                                            <p:cond delay="1338"/>
                                          </p:stCondLst>
                                        </p:cTn>
                                        <p:tgtEl>
                                          <p:spTgt spid="3">
                                            <p:txEl>
                                              <p:pRg st="4" end="4"/>
                                            </p:txEl>
                                          </p:spTgt>
                                        </p:tgtEl>
                                      </p:cBhvr>
                                      <p:to x="100000" y="100000"/>
                                    </p:animScale>
                                    <p:animScale>
                                      <p:cBhvr>
                                        <p:cTn id="58" dur="26">
                                          <p:stCondLst>
                                            <p:cond delay="1642"/>
                                          </p:stCondLst>
                                        </p:cTn>
                                        <p:tgtEl>
                                          <p:spTgt spid="3">
                                            <p:txEl>
                                              <p:pRg st="4" end="4"/>
                                            </p:txEl>
                                          </p:spTgt>
                                        </p:tgtEl>
                                      </p:cBhvr>
                                      <p:to x="100000" y="90000"/>
                                    </p:animScale>
                                    <p:animScale>
                                      <p:cBhvr>
                                        <p:cTn id="59" dur="166" decel="50000">
                                          <p:stCondLst>
                                            <p:cond delay="1668"/>
                                          </p:stCondLst>
                                        </p:cTn>
                                        <p:tgtEl>
                                          <p:spTgt spid="3">
                                            <p:txEl>
                                              <p:pRg st="4" end="4"/>
                                            </p:txEl>
                                          </p:spTgt>
                                        </p:tgtEl>
                                      </p:cBhvr>
                                      <p:to x="100000" y="100000"/>
                                    </p:animScale>
                                    <p:animScale>
                                      <p:cBhvr>
                                        <p:cTn id="60" dur="26">
                                          <p:stCondLst>
                                            <p:cond delay="1808"/>
                                          </p:stCondLst>
                                        </p:cTn>
                                        <p:tgtEl>
                                          <p:spTgt spid="3">
                                            <p:txEl>
                                              <p:pRg st="4" end="4"/>
                                            </p:txEl>
                                          </p:spTgt>
                                        </p:tgtEl>
                                      </p:cBhvr>
                                      <p:to x="100000" y="95000"/>
                                    </p:animScale>
                                    <p:animScale>
                                      <p:cBhvr>
                                        <p:cTn id="61" dur="166" decel="50000">
                                          <p:stCondLst>
                                            <p:cond delay="1834"/>
                                          </p:stCondLst>
                                        </p:cTn>
                                        <p:tgtEl>
                                          <p:spTgt spid="3">
                                            <p:txEl>
                                              <p:pRg st="4" end="4"/>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down)">
                                      <p:cBhvr>
                                        <p:cTn id="66" dur="580">
                                          <p:stCondLst>
                                            <p:cond delay="0"/>
                                          </p:stCondLst>
                                        </p:cTn>
                                        <p:tgtEl>
                                          <p:spTgt spid="3">
                                            <p:txEl>
                                              <p:pRg st="6" end="6"/>
                                            </p:txEl>
                                          </p:spTgt>
                                        </p:tgtEl>
                                      </p:cBhvr>
                                    </p:animEffect>
                                    <p:anim calcmode="lin" valueType="num">
                                      <p:cBhvr>
                                        <p:cTn id="6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6" end="6"/>
                                            </p:txEl>
                                          </p:spTgt>
                                        </p:tgtEl>
                                      </p:cBhvr>
                                      <p:to x="100000" y="60000"/>
                                    </p:animScale>
                                    <p:animScale>
                                      <p:cBhvr>
                                        <p:cTn id="73" dur="166" decel="50000">
                                          <p:stCondLst>
                                            <p:cond delay="676"/>
                                          </p:stCondLst>
                                        </p:cTn>
                                        <p:tgtEl>
                                          <p:spTgt spid="3">
                                            <p:txEl>
                                              <p:pRg st="6" end="6"/>
                                            </p:txEl>
                                          </p:spTgt>
                                        </p:tgtEl>
                                      </p:cBhvr>
                                      <p:to x="100000" y="100000"/>
                                    </p:animScale>
                                    <p:animScale>
                                      <p:cBhvr>
                                        <p:cTn id="74" dur="26">
                                          <p:stCondLst>
                                            <p:cond delay="1312"/>
                                          </p:stCondLst>
                                        </p:cTn>
                                        <p:tgtEl>
                                          <p:spTgt spid="3">
                                            <p:txEl>
                                              <p:pRg st="6" end="6"/>
                                            </p:txEl>
                                          </p:spTgt>
                                        </p:tgtEl>
                                      </p:cBhvr>
                                      <p:to x="100000" y="80000"/>
                                    </p:animScale>
                                    <p:animScale>
                                      <p:cBhvr>
                                        <p:cTn id="75" dur="166" decel="50000">
                                          <p:stCondLst>
                                            <p:cond delay="1338"/>
                                          </p:stCondLst>
                                        </p:cTn>
                                        <p:tgtEl>
                                          <p:spTgt spid="3">
                                            <p:txEl>
                                              <p:pRg st="6" end="6"/>
                                            </p:txEl>
                                          </p:spTgt>
                                        </p:tgtEl>
                                      </p:cBhvr>
                                      <p:to x="100000" y="100000"/>
                                    </p:animScale>
                                    <p:animScale>
                                      <p:cBhvr>
                                        <p:cTn id="76" dur="26">
                                          <p:stCondLst>
                                            <p:cond delay="1642"/>
                                          </p:stCondLst>
                                        </p:cTn>
                                        <p:tgtEl>
                                          <p:spTgt spid="3">
                                            <p:txEl>
                                              <p:pRg st="6" end="6"/>
                                            </p:txEl>
                                          </p:spTgt>
                                        </p:tgtEl>
                                      </p:cBhvr>
                                      <p:to x="100000" y="90000"/>
                                    </p:animScale>
                                    <p:animScale>
                                      <p:cBhvr>
                                        <p:cTn id="77" dur="166" decel="50000">
                                          <p:stCondLst>
                                            <p:cond delay="1668"/>
                                          </p:stCondLst>
                                        </p:cTn>
                                        <p:tgtEl>
                                          <p:spTgt spid="3">
                                            <p:txEl>
                                              <p:pRg st="6" end="6"/>
                                            </p:txEl>
                                          </p:spTgt>
                                        </p:tgtEl>
                                      </p:cBhvr>
                                      <p:to x="100000" y="100000"/>
                                    </p:animScale>
                                    <p:animScale>
                                      <p:cBhvr>
                                        <p:cTn id="78" dur="26">
                                          <p:stCondLst>
                                            <p:cond delay="1808"/>
                                          </p:stCondLst>
                                        </p:cTn>
                                        <p:tgtEl>
                                          <p:spTgt spid="3">
                                            <p:txEl>
                                              <p:pRg st="6" end="6"/>
                                            </p:txEl>
                                          </p:spTgt>
                                        </p:tgtEl>
                                      </p:cBhvr>
                                      <p:to x="100000" y="95000"/>
                                    </p:animScale>
                                    <p:animScale>
                                      <p:cBhvr>
                                        <p:cTn id="79" dur="166" decel="50000">
                                          <p:stCondLst>
                                            <p:cond delay="1834"/>
                                          </p:stCondLst>
                                        </p:cTn>
                                        <p:tgtEl>
                                          <p:spTgt spid="3">
                                            <p:txEl>
                                              <p:pRg st="6" end="6"/>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wipe(down)">
                                      <p:cBhvr>
                                        <p:cTn id="84" dur="580">
                                          <p:stCondLst>
                                            <p:cond delay="0"/>
                                          </p:stCondLst>
                                        </p:cTn>
                                        <p:tgtEl>
                                          <p:spTgt spid="3">
                                            <p:txEl>
                                              <p:pRg st="8" end="8"/>
                                            </p:txEl>
                                          </p:spTgt>
                                        </p:tgtEl>
                                      </p:cBhvr>
                                    </p:animEffect>
                                    <p:anim calcmode="lin" valueType="num">
                                      <p:cBhvr>
                                        <p:cTn id="85"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8" end="8"/>
                                            </p:txEl>
                                          </p:spTgt>
                                        </p:tgtEl>
                                      </p:cBhvr>
                                      <p:to x="100000" y="60000"/>
                                    </p:animScale>
                                    <p:animScale>
                                      <p:cBhvr>
                                        <p:cTn id="91" dur="166" decel="50000">
                                          <p:stCondLst>
                                            <p:cond delay="676"/>
                                          </p:stCondLst>
                                        </p:cTn>
                                        <p:tgtEl>
                                          <p:spTgt spid="3">
                                            <p:txEl>
                                              <p:pRg st="8" end="8"/>
                                            </p:txEl>
                                          </p:spTgt>
                                        </p:tgtEl>
                                      </p:cBhvr>
                                      <p:to x="100000" y="100000"/>
                                    </p:animScale>
                                    <p:animScale>
                                      <p:cBhvr>
                                        <p:cTn id="92" dur="26">
                                          <p:stCondLst>
                                            <p:cond delay="1312"/>
                                          </p:stCondLst>
                                        </p:cTn>
                                        <p:tgtEl>
                                          <p:spTgt spid="3">
                                            <p:txEl>
                                              <p:pRg st="8" end="8"/>
                                            </p:txEl>
                                          </p:spTgt>
                                        </p:tgtEl>
                                      </p:cBhvr>
                                      <p:to x="100000" y="80000"/>
                                    </p:animScale>
                                    <p:animScale>
                                      <p:cBhvr>
                                        <p:cTn id="93" dur="166" decel="50000">
                                          <p:stCondLst>
                                            <p:cond delay="1338"/>
                                          </p:stCondLst>
                                        </p:cTn>
                                        <p:tgtEl>
                                          <p:spTgt spid="3">
                                            <p:txEl>
                                              <p:pRg st="8" end="8"/>
                                            </p:txEl>
                                          </p:spTgt>
                                        </p:tgtEl>
                                      </p:cBhvr>
                                      <p:to x="100000" y="100000"/>
                                    </p:animScale>
                                    <p:animScale>
                                      <p:cBhvr>
                                        <p:cTn id="94" dur="26">
                                          <p:stCondLst>
                                            <p:cond delay="1642"/>
                                          </p:stCondLst>
                                        </p:cTn>
                                        <p:tgtEl>
                                          <p:spTgt spid="3">
                                            <p:txEl>
                                              <p:pRg st="8" end="8"/>
                                            </p:txEl>
                                          </p:spTgt>
                                        </p:tgtEl>
                                      </p:cBhvr>
                                      <p:to x="100000" y="90000"/>
                                    </p:animScale>
                                    <p:animScale>
                                      <p:cBhvr>
                                        <p:cTn id="95" dur="166" decel="50000">
                                          <p:stCondLst>
                                            <p:cond delay="1668"/>
                                          </p:stCondLst>
                                        </p:cTn>
                                        <p:tgtEl>
                                          <p:spTgt spid="3">
                                            <p:txEl>
                                              <p:pRg st="8" end="8"/>
                                            </p:txEl>
                                          </p:spTgt>
                                        </p:tgtEl>
                                      </p:cBhvr>
                                      <p:to x="100000" y="100000"/>
                                    </p:animScale>
                                    <p:animScale>
                                      <p:cBhvr>
                                        <p:cTn id="96" dur="26">
                                          <p:stCondLst>
                                            <p:cond delay="1808"/>
                                          </p:stCondLst>
                                        </p:cTn>
                                        <p:tgtEl>
                                          <p:spTgt spid="3">
                                            <p:txEl>
                                              <p:pRg st="8" end="8"/>
                                            </p:txEl>
                                          </p:spTgt>
                                        </p:tgtEl>
                                      </p:cBhvr>
                                      <p:to x="100000" y="95000"/>
                                    </p:animScale>
                                    <p:animScale>
                                      <p:cBhvr>
                                        <p:cTn id="97" dur="166" decel="50000">
                                          <p:stCondLst>
                                            <p:cond delay="1834"/>
                                          </p:stCondLst>
                                        </p:cTn>
                                        <p:tgtEl>
                                          <p:spTgt spid="3">
                                            <p:txEl>
                                              <p:pRg st="8" end="8"/>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10" end="10"/>
                                            </p:txEl>
                                          </p:spTgt>
                                        </p:tgtEl>
                                        <p:attrNameLst>
                                          <p:attrName>style.visibility</p:attrName>
                                        </p:attrNameLst>
                                      </p:cBhvr>
                                      <p:to>
                                        <p:strVal val="visible"/>
                                      </p:to>
                                    </p:set>
                                    <p:animEffect transition="in" filter="wipe(down)">
                                      <p:cBhvr>
                                        <p:cTn id="102" dur="580">
                                          <p:stCondLst>
                                            <p:cond delay="0"/>
                                          </p:stCondLst>
                                        </p:cTn>
                                        <p:tgtEl>
                                          <p:spTgt spid="3">
                                            <p:txEl>
                                              <p:pRg st="10" end="10"/>
                                            </p:txEl>
                                          </p:spTgt>
                                        </p:tgtEl>
                                      </p:cBhvr>
                                    </p:animEffect>
                                    <p:anim calcmode="lin" valueType="num">
                                      <p:cBhvr>
                                        <p:cTn id="103"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10" end="10"/>
                                            </p:txEl>
                                          </p:spTgt>
                                        </p:tgtEl>
                                      </p:cBhvr>
                                      <p:to x="100000" y="60000"/>
                                    </p:animScale>
                                    <p:animScale>
                                      <p:cBhvr>
                                        <p:cTn id="109" dur="166" decel="50000">
                                          <p:stCondLst>
                                            <p:cond delay="676"/>
                                          </p:stCondLst>
                                        </p:cTn>
                                        <p:tgtEl>
                                          <p:spTgt spid="3">
                                            <p:txEl>
                                              <p:pRg st="10" end="10"/>
                                            </p:txEl>
                                          </p:spTgt>
                                        </p:tgtEl>
                                      </p:cBhvr>
                                      <p:to x="100000" y="100000"/>
                                    </p:animScale>
                                    <p:animScale>
                                      <p:cBhvr>
                                        <p:cTn id="110" dur="26">
                                          <p:stCondLst>
                                            <p:cond delay="1312"/>
                                          </p:stCondLst>
                                        </p:cTn>
                                        <p:tgtEl>
                                          <p:spTgt spid="3">
                                            <p:txEl>
                                              <p:pRg st="10" end="10"/>
                                            </p:txEl>
                                          </p:spTgt>
                                        </p:tgtEl>
                                      </p:cBhvr>
                                      <p:to x="100000" y="80000"/>
                                    </p:animScale>
                                    <p:animScale>
                                      <p:cBhvr>
                                        <p:cTn id="111" dur="166" decel="50000">
                                          <p:stCondLst>
                                            <p:cond delay="1338"/>
                                          </p:stCondLst>
                                        </p:cTn>
                                        <p:tgtEl>
                                          <p:spTgt spid="3">
                                            <p:txEl>
                                              <p:pRg st="10" end="10"/>
                                            </p:txEl>
                                          </p:spTgt>
                                        </p:tgtEl>
                                      </p:cBhvr>
                                      <p:to x="100000" y="100000"/>
                                    </p:animScale>
                                    <p:animScale>
                                      <p:cBhvr>
                                        <p:cTn id="112" dur="26">
                                          <p:stCondLst>
                                            <p:cond delay="1642"/>
                                          </p:stCondLst>
                                        </p:cTn>
                                        <p:tgtEl>
                                          <p:spTgt spid="3">
                                            <p:txEl>
                                              <p:pRg st="10" end="10"/>
                                            </p:txEl>
                                          </p:spTgt>
                                        </p:tgtEl>
                                      </p:cBhvr>
                                      <p:to x="100000" y="90000"/>
                                    </p:animScale>
                                    <p:animScale>
                                      <p:cBhvr>
                                        <p:cTn id="113" dur="166" decel="50000">
                                          <p:stCondLst>
                                            <p:cond delay="1668"/>
                                          </p:stCondLst>
                                        </p:cTn>
                                        <p:tgtEl>
                                          <p:spTgt spid="3">
                                            <p:txEl>
                                              <p:pRg st="10" end="10"/>
                                            </p:txEl>
                                          </p:spTgt>
                                        </p:tgtEl>
                                      </p:cBhvr>
                                      <p:to x="100000" y="100000"/>
                                    </p:animScale>
                                    <p:animScale>
                                      <p:cBhvr>
                                        <p:cTn id="114" dur="26">
                                          <p:stCondLst>
                                            <p:cond delay="1808"/>
                                          </p:stCondLst>
                                        </p:cTn>
                                        <p:tgtEl>
                                          <p:spTgt spid="3">
                                            <p:txEl>
                                              <p:pRg st="10" end="10"/>
                                            </p:txEl>
                                          </p:spTgt>
                                        </p:tgtEl>
                                      </p:cBhvr>
                                      <p:to x="100000" y="95000"/>
                                    </p:animScale>
                                    <p:animScale>
                                      <p:cBhvr>
                                        <p:cTn id="115" dur="166" decel="50000">
                                          <p:stCondLst>
                                            <p:cond delay="1834"/>
                                          </p:stCondLst>
                                        </p:cTn>
                                        <p:tgtEl>
                                          <p:spTgt spid="3">
                                            <p:txEl>
                                              <p:pRg st="10" end="10"/>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3">
                                            <p:txEl>
                                              <p:pRg st="12" end="12"/>
                                            </p:txEl>
                                          </p:spTgt>
                                        </p:tgtEl>
                                        <p:attrNameLst>
                                          <p:attrName>style.visibility</p:attrName>
                                        </p:attrNameLst>
                                      </p:cBhvr>
                                      <p:to>
                                        <p:strVal val="visible"/>
                                      </p:to>
                                    </p:set>
                                    <p:animEffect transition="in" filter="wipe(down)">
                                      <p:cBhvr>
                                        <p:cTn id="120" dur="580">
                                          <p:stCondLst>
                                            <p:cond delay="0"/>
                                          </p:stCondLst>
                                        </p:cTn>
                                        <p:tgtEl>
                                          <p:spTgt spid="3">
                                            <p:txEl>
                                              <p:pRg st="12" end="12"/>
                                            </p:txEl>
                                          </p:spTgt>
                                        </p:tgtEl>
                                      </p:cBhvr>
                                    </p:animEffect>
                                    <p:anim calcmode="lin" valueType="num">
                                      <p:cBhvr>
                                        <p:cTn id="121"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26" dur="26">
                                          <p:stCondLst>
                                            <p:cond delay="650"/>
                                          </p:stCondLst>
                                        </p:cTn>
                                        <p:tgtEl>
                                          <p:spTgt spid="3">
                                            <p:txEl>
                                              <p:pRg st="12" end="12"/>
                                            </p:txEl>
                                          </p:spTgt>
                                        </p:tgtEl>
                                      </p:cBhvr>
                                      <p:to x="100000" y="60000"/>
                                    </p:animScale>
                                    <p:animScale>
                                      <p:cBhvr>
                                        <p:cTn id="127" dur="166" decel="50000">
                                          <p:stCondLst>
                                            <p:cond delay="676"/>
                                          </p:stCondLst>
                                        </p:cTn>
                                        <p:tgtEl>
                                          <p:spTgt spid="3">
                                            <p:txEl>
                                              <p:pRg st="12" end="12"/>
                                            </p:txEl>
                                          </p:spTgt>
                                        </p:tgtEl>
                                      </p:cBhvr>
                                      <p:to x="100000" y="100000"/>
                                    </p:animScale>
                                    <p:animScale>
                                      <p:cBhvr>
                                        <p:cTn id="128" dur="26">
                                          <p:stCondLst>
                                            <p:cond delay="1312"/>
                                          </p:stCondLst>
                                        </p:cTn>
                                        <p:tgtEl>
                                          <p:spTgt spid="3">
                                            <p:txEl>
                                              <p:pRg st="12" end="12"/>
                                            </p:txEl>
                                          </p:spTgt>
                                        </p:tgtEl>
                                      </p:cBhvr>
                                      <p:to x="100000" y="80000"/>
                                    </p:animScale>
                                    <p:animScale>
                                      <p:cBhvr>
                                        <p:cTn id="129" dur="166" decel="50000">
                                          <p:stCondLst>
                                            <p:cond delay="1338"/>
                                          </p:stCondLst>
                                        </p:cTn>
                                        <p:tgtEl>
                                          <p:spTgt spid="3">
                                            <p:txEl>
                                              <p:pRg st="12" end="12"/>
                                            </p:txEl>
                                          </p:spTgt>
                                        </p:tgtEl>
                                      </p:cBhvr>
                                      <p:to x="100000" y="100000"/>
                                    </p:animScale>
                                    <p:animScale>
                                      <p:cBhvr>
                                        <p:cTn id="130" dur="26">
                                          <p:stCondLst>
                                            <p:cond delay="1642"/>
                                          </p:stCondLst>
                                        </p:cTn>
                                        <p:tgtEl>
                                          <p:spTgt spid="3">
                                            <p:txEl>
                                              <p:pRg st="12" end="12"/>
                                            </p:txEl>
                                          </p:spTgt>
                                        </p:tgtEl>
                                      </p:cBhvr>
                                      <p:to x="100000" y="90000"/>
                                    </p:animScale>
                                    <p:animScale>
                                      <p:cBhvr>
                                        <p:cTn id="131" dur="166" decel="50000">
                                          <p:stCondLst>
                                            <p:cond delay="1668"/>
                                          </p:stCondLst>
                                        </p:cTn>
                                        <p:tgtEl>
                                          <p:spTgt spid="3">
                                            <p:txEl>
                                              <p:pRg st="12" end="12"/>
                                            </p:txEl>
                                          </p:spTgt>
                                        </p:tgtEl>
                                      </p:cBhvr>
                                      <p:to x="100000" y="100000"/>
                                    </p:animScale>
                                    <p:animScale>
                                      <p:cBhvr>
                                        <p:cTn id="132" dur="26">
                                          <p:stCondLst>
                                            <p:cond delay="1808"/>
                                          </p:stCondLst>
                                        </p:cTn>
                                        <p:tgtEl>
                                          <p:spTgt spid="3">
                                            <p:txEl>
                                              <p:pRg st="12" end="12"/>
                                            </p:txEl>
                                          </p:spTgt>
                                        </p:tgtEl>
                                      </p:cBhvr>
                                      <p:to x="100000" y="95000"/>
                                    </p:animScale>
                                    <p:animScale>
                                      <p:cBhvr>
                                        <p:cTn id="133" dur="166" decel="50000">
                                          <p:stCondLst>
                                            <p:cond delay="1834"/>
                                          </p:stCondLst>
                                        </p:cTn>
                                        <p:tgtEl>
                                          <p:spTgt spid="3">
                                            <p:txEl>
                                              <p:pRg st="12" end="12"/>
                                            </p:txEl>
                                          </p:spTgt>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3">
                                            <p:txEl>
                                              <p:pRg st="14" end="14"/>
                                            </p:txEl>
                                          </p:spTgt>
                                        </p:tgtEl>
                                        <p:attrNameLst>
                                          <p:attrName>style.visibility</p:attrName>
                                        </p:attrNameLst>
                                      </p:cBhvr>
                                      <p:to>
                                        <p:strVal val="visible"/>
                                      </p:to>
                                    </p:set>
                                    <p:animEffect transition="in" filter="wipe(down)">
                                      <p:cBhvr>
                                        <p:cTn id="138" dur="580">
                                          <p:stCondLst>
                                            <p:cond delay="0"/>
                                          </p:stCondLst>
                                        </p:cTn>
                                        <p:tgtEl>
                                          <p:spTgt spid="3">
                                            <p:txEl>
                                              <p:pRg st="14" end="14"/>
                                            </p:txEl>
                                          </p:spTgt>
                                        </p:tgtEl>
                                      </p:cBhvr>
                                    </p:animEffect>
                                    <p:anim calcmode="lin" valueType="num">
                                      <p:cBhvr>
                                        <p:cTn id="139"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144" dur="26">
                                          <p:stCondLst>
                                            <p:cond delay="650"/>
                                          </p:stCondLst>
                                        </p:cTn>
                                        <p:tgtEl>
                                          <p:spTgt spid="3">
                                            <p:txEl>
                                              <p:pRg st="14" end="14"/>
                                            </p:txEl>
                                          </p:spTgt>
                                        </p:tgtEl>
                                      </p:cBhvr>
                                      <p:to x="100000" y="60000"/>
                                    </p:animScale>
                                    <p:animScale>
                                      <p:cBhvr>
                                        <p:cTn id="145" dur="166" decel="50000">
                                          <p:stCondLst>
                                            <p:cond delay="676"/>
                                          </p:stCondLst>
                                        </p:cTn>
                                        <p:tgtEl>
                                          <p:spTgt spid="3">
                                            <p:txEl>
                                              <p:pRg st="14" end="14"/>
                                            </p:txEl>
                                          </p:spTgt>
                                        </p:tgtEl>
                                      </p:cBhvr>
                                      <p:to x="100000" y="100000"/>
                                    </p:animScale>
                                    <p:animScale>
                                      <p:cBhvr>
                                        <p:cTn id="146" dur="26">
                                          <p:stCondLst>
                                            <p:cond delay="1312"/>
                                          </p:stCondLst>
                                        </p:cTn>
                                        <p:tgtEl>
                                          <p:spTgt spid="3">
                                            <p:txEl>
                                              <p:pRg st="14" end="14"/>
                                            </p:txEl>
                                          </p:spTgt>
                                        </p:tgtEl>
                                      </p:cBhvr>
                                      <p:to x="100000" y="80000"/>
                                    </p:animScale>
                                    <p:animScale>
                                      <p:cBhvr>
                                        <p:cTn id="147" dur="166" decel="50000">
                                          <p:stCondLst>
                                            <p:cond delay="1338"/>
                                          </p:stCondLst>
                                        </p:cTn>
                                        <p:tgtEl>
                                          <p:spTgt spid="3">
                                            <p:txEl>
                                              <p:pRg st="14" end="14"/>
                                            </p:txEl>
                                          </p:spTgt>
                                        </p:tgtEl>
                                      </p:cBhvr>
                                      <p:to x="100000" y="100000"/>
                                    </p:animScale>
                                    <p:animScale>
                                      <p:cBhvr>
                                        <p:cTn id="148" dur="26">
                                          <p:stCondLst>
                                            <p:cond delay="1642"/>
                                          </p:stCondLst>
                                        </p:cTn>
                                        <p:tgtEl>
                                          <p:spTgt spid="3">
                                            <p:txEl>
                                              <p:pRg st="14" end="14"/>
                                            </p:txEl>
                                          </p:spTgt>
                                        </p:tgtEl>
                                      </p:cBhvr>
                                      <p:to x="100000" y="90000"/>
                                    </p:animScale>
                                    <p:animScale>
                                      <p:cBhvr>
                                        <p:cTn id="149" dur="166" decel="50000">
                                          <p:stCondLst>
                                            <p:cond delay="1668"/>
                                          </p:stCondLst>
                                        </p:cTn>
                                        <p:tgtEl>
                                          <p:spTgt spid="3">
                                            <p:txEl>
                                              <p:pRg st="14" end="14"/>
                                            </p:txEl>
                                          </p:spTgt>
                                        </p:tgtEl>
                                      </p:cBhvr>
                                      <p:to x="100000" y="100000"/>
                                    </p:animScale>
                                    <p:animScale>
                                      <p:cBhvr>
                                        <p:cTn id="150" dur="26">
                                          <p:stCondLst>
                                            <p:cond delay="1808"/>
                                          </p:stCondLst>
                                        </p:cTn>
                                        <p:tgtEl>
                                          <p:spTgt spid="3">
                                            <p:txEl>
                                              <p:pRg st="14" end="14"/>
                                            </p:txEl>
                                          </p:spTgt>
                                        </p:tgtEl>
                                      </p:cBhvr>
                                      <p:to x="100000" y="95000"/>
                                    </p:animScale>
                                    <p:animScale>
                                      <p:cBhvr>
                                        <p:cTn id="151" dur="166" decel="50000">
                                          <p:stCondLst>
                                            <p:cond delay="1834"/>
                                          </p:stCondLst>
                                        </p:cTn>
                                        <p:tgtEl>
                                          <p:spTgt spid="3">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Почему вредно курить???</a:t>
            </a:r>
            <a:endParaRPr lang="ru-R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689"/>
          <a:stretch/>
        </p:blipFill>
        <p:spPr bwMode="auto">
          <a:xfrm>
            <a:off x="4139952" y="2610624"/>
            <a:ext cx="4757152" cy="35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75751" y="1988840"/>
            <a:ext cx="3024336" cy="3970318"/>
          </a:xfrm>
          <a:prstGeom prst="rect">
            <a:avLst/>
          </a:prstGeom>
        </p:spPr>
        <p:txBody>
          <a:bodyPr wrap="square">
            <a:spAutoFit/>
          </a:bodyPr>
          <a:lstStyle/>
          <a:p>
            <a:r>
              <a:rPr lang="ru-RU" sz="1200" dirty="0"/>
              <a:t>Курение опасно для твоего здоровья!</a:t>
            </a:r>
          </a:p>
          <a:p>
            <a:endParaRPr lang="ru-RU" sz="1200" dirty="0"/>
          </a:p>
          <a:p>
            <a:r>
              <a:rPr lang="ru-RU" sz="1200" dirty="0"/>
              <a:t>• Курение ухудшает аппетит и память, замедляет рост, способствует значительному снижению веса.</a:t>
            </a:r>
          </a:p>
          <a:p>
            <a:endParaRPr lang="ru-RU" sz="1200" dirty="0"/>
          </a:p>
          <a:p>
            <a:r>
              <a:rPr lang="ru-RU" sz="1200" dirty="0"/>
              <a:t>• От курения портится цвет кожи и разрушаются зубы.</a:t>
            </a:r>
          </a:p>
          <a:p>
            <a:endParaRPr lang="ru-RU" sz="1200" dirty="0"/>
          </a:p>
          <a:p>
            <a:r>
              <a:rPr lang="ru-RU" sz="1200" dirty="0"/>
              <a:t>• Курильщики часто болеют.</a:t>
            </a:r>
          </a:p>
          <a:p>
            <a:endParaRPr lang="ru-RU" sz="1200" dirty="0"/>
          </a:p>
          <a:p>
            <a:r>
              <a:rPr lang="ru-RU" sz="1200" dirty="0"/>
              <a:t>• Курильщику никогда не стать знаменитым спортсменом!</a:t>
            </a:r>
          </a:p>
          <a:p>
            <a:endParaRPr lang="ru-RU" sz="1200" dirty="0"/>
          </a:p>
          <a:p>
            <a:r>
              <a:rPr lang="ru-RU" sz="1200" dirty="0"/>
              <a:t>• В среднем курящий человек живёт на 6—8 лет меньше, чем его некурящий сверстник.</a:t>
            </a:r>
          </a:p>
          <a:p>
            <a:endParaRPr lang="ru-RU" sz="1200" dirty="0"/>
          </a:p>
          <a:p>
            <a:r>
              <a:rPr lang="ru-RU" sz="1200" dirty="0"/>
              <a:t>Вот почему твои родители очень огорчатся, узнав о том, что ты приобрёл вредную привычку курить</a:t>
            </a:r>
          </a:p>
        </p:txBody>
      </p:sp>
    </p:spTree>
    <p:extLst>
      <p:ext uri="{BB962C8B-B14F-4D97-AF65-F5344CB8AC3E}">
        <p14:creationId xmlns:p14="http://schemas.microsoft.com/office/powerpoint/2010/main" val="20618658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heel(1)">
                                      <p:cBhvr>
                                        <p:cTn id="2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852936"/>
            <a:ext cx="4680520" cy="584775"/>
          </a:xfrm>
          <a:prstGeom prst="rect">
            <a:avLst/>
          </a:prstGeom>
          <a:noFill/>
        </p:spPr>
        <p:txBody>
          <a:bodyPr wrap="square" rtlCol="0">
            <a:spAutoFit/>
          </a:bodyPr>
          <a:lstStyle/>
          <a:p>
            <a:r>
              <a:rPr lang="ru-RU" sz="3200" dirty="0" smtClean="0"/>
              <a:t>Спасибо за внимание!!!</a:t>
            </a:r>
            <a:endParaRPr lang="ru-RU"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437711"/>
            <a:ext cx="3317354" cy="29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745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anim calcmode="lin" valueType="num">
                                      <p:cBhvr>
                                        <p:cTn id="16" dur="1000" fill="hold"/>
                                        <p:tgtEl>
                                          <p:spTgt spid="1027"/>
                                        </p:tgtEl>
                                        <p:attrNameLst>
                                          <p:attrName>ppt_x</p:attrName>
                                        </p:attrNameLst>
                                      </p:cBhvr>
                                      <p:tavLst>
                                        <p:tav tm="0">
                                          <p:val>
                                            <p:strVal val="#ppt_x"/>
                                          </p:val>
                                        </p:tav>
                                        <p:tav tm="100000">
                                          <p:val>
                                            <p:strVal val="#ppt_x"/>
                                          </p:val>
                                        </p:tav>
                                      </p:tavLst>
                                    </p:anim>
                                    <p:anim calcmode="lin" valueType="num">
                                      <p:cBhvr>
                                        <p:cTn id="1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232</TotalTime>
  <Words>297</Words>
  <Application>Microsoft Office PowerPoint</Application>
  <PresentationFormat>Экран (4:3)</PresentationFormat>
  <Paragraphs>36</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Волна</vt:lpstr>
      <vt:lpstr>Я против курения!</vt:lpstr>
      <vt:lpstr>Курить здоровью-                    вредить!!!  </vt:lpstr>
      <vt:lpstr>Презентация PowerPoint</vt:lpstr>
      <vt:lpstr>Почему вредно курить???</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 против…</dc:title>
  <cp:lastModifiedBy>Пользователь</cp:lastModifiedBy>
  <cp:revision>21</cp:revision>
  <dcterms:modified xsi:type="dcterms:W3CDTF">2017-12-03T19:57:44Z</dcterms:modified>
</cp:coreProperties>
</file>